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7" r:id="rId3"/>
    <p:sldId id="258" r:id="rId4"/>
    <p:sldId id="259" r:id="rId5"/>
    <p:sldId id="260"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1"/>
            <a:ext cx="10363200" cy="4571999"/>
          </a:xfrm>
        </p:spPr>
        <p:txBody>
          <a:bodyPr anchor="ctr">
            <a:noAutofit/>
          </a:bodyPr>
          <a:lstStyle>
            <a:lvl1pPr>
              <a:lnSpc>
                <a:spcPct val="100000"/>
              </a:lnSpc>
              <a:defRPr sz="8800" spc="-80" baseline="0">
                <a:solidFill>
                  <a:schemeClr val="tx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609600" y="4800600"/>
            <a:ext cx="9144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3F356649-94ED-4D81-82A5-A342342384DA}" type="datetimeFigureOut">
              <a:rPr lang="nl-NL" smtClean="0"/>
              <a:t>14-6-2018</a:t>
            </a:fld>
            <a:endParaRPr lang="nl-NL"/>
          </a:p>
        </p:txBody>
      </p:sp>
      <p:sp>
        <p:nvSpPr>
          <p:cNvPr id="5" name="Footer Placeholder 4"/>
          <p:cNvSpPr>
            <a:spLocks noGrp="1"/>
          </p:cNvSpPr>
          <p:nvPr>
            <p:ph type="ftr" sz="quarter" idx="11"/>
          </p:nvPr>
        </p:nvSpPr>
        <p:spPr/>
        <p:txBody>
          <a:bodyPr/>
          <a:lstStyle/>
          <a:p>
            <a:endParaRPr lang="nl-NL"/>
          </a:p>
        </p:txBody>
      </p:sp>
      <p:sp>
        <p:nvSpPr>
          <p:cNvPr id="9" name="Rectangle 8"/>
          <p:cNvSpPr/>
          <p:nvPr/>
        </p:nvSpPr>
        <p:spPr>
          <a:xfrm>
            <a:off x="12001499" y="4846320"/>
            <a:ext cx="190501"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ectangle 9"/>
          <p:cNvSpPr/>
          <p:nvPr/>
        </p:nvSpPr>
        <p:spPr>
          <a:xfrm>
            <a:off x="12001499" y="0"/>
            <a:ext cx="190501"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20BA7747-FBA8-43EF-AD4F-7EE58E4D80EF}" type="slidenum">
              <a:rPr lang="nl-NL" smtClean="0"/>
              <a:t>‹nr.›</a:t>
            </a:fld>
            <a:endParaRPr lang="nl-NL"/>
          </a:p>
        </p:txBody>
      </p:sp>
    </p:spTree>
    <p:extLst>
      <p:ext uri="{BB962C8B-B14F-4D97-AF65-F5344CB8AC3E}">
        <p14:creationId xmlns:p14="http://schemas.microsoft.com/office/powerpoint/2010/main" val="48459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3F356649-94ED-4D81-82A5-A342342384DA}" type="datetimeFigureOut">
              <a:rPr lang="nl-NL" smtClean="0"/>
              <a:t>14-6-2018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0BA7747-FBA8-43EF-AD4F-7EE58E4D80EF}" type="slidenum">
              <a:rPr lang="nl-NL" smtClean="0"/>
              <a:t>‹nr.›</a:t>
            </a:fld>
            <a:endParaRPr lang="nl-NL"/>
          </a:p>
        </p:txBody>
      </p:sp>
    </p:spTree>
    <p:extLst>
      <p:ext uri="{BB962C8B-B14F-4D97-AF65-F5344CB8AC3E}">
        <p14:creationId xmlns:p14="http://schemas.microsoft.com/office/powerpoint/2010/main" val="247688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nl-NL" smtClean="0"/>
              <a:t>Klik om de stijl te bewerken</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3F356649-94ED-4D81-82A5-A342342384DA}" type="datetimeFigureOut">
              <a:rPr lang="nl-NL" smtClean="0"/>
              <a:t>14-6-2018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0BA7747-FBA8-43EF-AD4F-7EE58E4D80EF}" type="slidenum">
              <a:rPr lang="nl-NL" smtClean="0"/>
              <a:t>‹nr.›</a:t>
            </a:fld>
            <a:endParaRPr lang="nl-NL"/>
          </a:p>
        </p:txBody>
      </p:sp>
    </p:spTree>
    <p:extLst>
      <p:ext uri="{BB962C8B-B14F-4D97-AF65-F5344CB8AC3E}">
        <p14:creationId xmlns:p14="http://schemas.microsoft.com/office/powerpoint/2010/main" val="4271454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3F356649-94ED-4D81-82A5-A342342384DA}" type="datetimeFigureOut">
              <a:rPr lang="nl-NL" smtClean="0"/>
              <a:t>14-6-2018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0BA7747-FBA8-43EF-AD4F-7EE58E4D80EF}" type="slidenum">
              <a:rPr lang="nl-NL" smtClean="0"/>
              <a:t>‹nr.›</a:t>
            </a:fld>
            <a:endParaRPr lang="nl-NL"/>
          </a:p>
        </p:txBody>
      </p:sp>
    </p:spTree>
    <p:extLst>
      <p:ext uri="{BB962C8B-B14F-4D97-AF65-F5344CB8AC3E}">
        <p14:creationId xmlns:p14="http://schemas.microsoft.com/office/powerpoint/2010/main" val="1684378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09600" y="1447801"/>
            <a:ext cx="10363200" cy="4321175"/>
          </a:xfrm>
        </p:spPr>
        <p:txBody>
          <a:bodyPr anchor="ctr">
            <a:noAutofit/>
          </a:bodyPr>
          <a:lstStyle>
            <a:lvl1pPr algn="l">
              <a:lnSpc>
                <a:spcPct val="100000"/>
              </a:lnSpc>
              <a:defRPr sz="8800" b="0" cap="all" spc="-80" baseline="0">
                <a:solidFill>
                  <a:schemeClr val="tx1"/>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609600" y="228601"/>
            <a:ext cx="103632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7" name="Date Placeholder 6"/>
          <p:cNvSpPr>
            <a:spLocks noGrp="1"/>
          </p:cNvSpPr>
          <p:nvPr>
            <p:ph type="dt" sz="half" idx="10"/>
          </p:nvPr>
        </p:nvSpPr>
        <p:spPr/>
        <p:txBody>
          <a:bodyPr/>
          <a:lstStyle/>
          <a:p>
            <a:fld id="{3F356649-94ED-4D81-82A5-A342342384DA}" type="datetimeFigureOut">
              <a:rPr lang="nl-NL" smtClean="0"/>
              <a:t>14-6-2018</a:t>
            </a:fld>
            <a:endParaRPr lang="nl-NL"/>
          </a:p>
        </p:txBody>
      </p:sp>
      <p:sp>
        <p:nvSpPr>
          <p:cNvPr id="8" name="Slide Number Placeholder 7"/>
          <p:cNvSpPr>
            <a:spLocks noGrp="1"/>
          </p:cNvSpPr>
          <p:nvPr>
            <p:ph type="sldNum" sz="quarter" idx="11"/>
          </p:nvPr>
        </p:nvSpPr>
        <p:spPr/>
        <p:txBody>
          <a:bodyPr/>
          <a:lstStyle/>
          <a:p>
            <a:fld id="{20BA7747-FBA8-43EF-AD4F-7EE58E4D80EF}" type="slidenum">
              <a:rPr lang="nl-NL" smtClean="0"/>
              <a:t>‹nr.›</a:t>
            </a:fld>
            <a:endParaRPr lang="nl-NL"/>
          </a:p>
        </p:txBody>
      </p:sp>
      <p:sp>
        <p:nvSpPr>
          <p:cNvPr id="9" name="Footer Placeholder 8"/>
          <p:cNvSpPr>
            <a:spLocks noGrp="1"/>
          </p:cNvSpPr>
          <p:nvPr>
            <p:ph type="ftr" sz="quarter" idx="12"/>
          </p:nvPr>
        </p:nvSpPr>
        <p:spPr/>
        <p:txBody>
          <a:bodyPr/>
          <a:lstStyle/>
          <a:p>
            <a:endParaRPr lang="nl-NL"/>
          </a:p>
        </p:txBody>
      </p:sp>
    </p:spTree>
    <p:extLst>
      <p:ext uri="{BB962C8B-B14F-4D97-AF65-F5344CB8AC3E}">
        <p14:creationId xmlns:p14="http://schemas.microsoft.com/office/powerpoint/2010/main" val="2455228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sz="half" idx="1"/>
          </p:nvPr>
        </p:nvSpPr>
        <p:spPr>
          <a:xfrm>
            <a:off x="2174240" y="1574800"/>
            <a:ext cx="438912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6786880" y="1574800"/>
            <a:ext cx="438912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3F356649-94ED-4D81-82A5-A342342384DA}" type="datetimeFigureOut">
              <a:rPr lang="nl-NL" smtClean="0"/>
              <a:t>14-6-2018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20BA7747-FBA8-43EF-AD4F-7EE58E4D80EF}" type="slidenum">
              <a:rPr lang="nl-NL" smtClean="0"/>
              <a:t>‹nr.›</a:t>
            </a:fld>
            <a:endParaRPr lang="nl-NL"/>
          </a:p>
        </p:txBody>
      </p:sp>
    </p:spTree>
    <p:extLst>
      <p:ext uri="{BB962C8B-B14F-4D97-AF65-F5344CB8AC3E}">
        <p14:creationId xmlns:p14="http://schemas.microsoft.com/office/powerpoint/2010/main" val="2780858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a:p>
        </p:txBody>
      </p:sp>
      <p:sp>
        <p:nvSpPr>
          <p:cNvPr id="3" name="Text Placeholder 2"/>
          <p:cNvSpPr>
            <a:spLocks noGrp="1"/>
          </p:cNvSpPr>
          <p:nvPr>
            <p:ph type="body" idx="1"/>
          </p:nvPr>
        </p:nvSpPr>
        <p:spPr>
          <a:xfrm>
            <a:off x="2170176" y="1572768"/>
            <a:ext cx="438912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2170176" y="2259366"/>
            <a:ext cx="438912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6790944" y="1572768"/>
            <a:ext cx="438912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nl-NL" smtClean="0"/>
              <a:t>Klik om de modelstijlen te bewerken</a:t>
            </a:r>
          </a:p>
        </p:txBody>
      </p:sp>
      <p:sp>
        <p:nvSpPr>
          <p:cNvPr id="6" name="Content Placeholder 5"/>
          <p:cNvSpPr>
            <a:spLocks noGrp="1"/>
          </p:cNvSpPr>
          <p:nvPr>
            <p:ph sz="quarter" idx="4"/>
          </p:nvPr>
        </p:nvSpPr>
        <p:spPr>
          <a:xfrm>
            <a:off x="6790944" y="2259366"/>
            <a:ext cx="438912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3F356649-94ED-4D81-82A5-A342342384DA}" type="datetimeFigureOut">
              <a:rPr lang="nl-NL" smtClean="0"/>
              <a:t>14-6-2018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20BA7747-FBA8-43EF-AD4F-7EE58E4D80EF}" type="slidenum">
              <a:rPr lang="nl-NL" smtClean="0"/>
              <a:t>‹nr.›</a:t>
            </a:fld>
            <a:endParaRPr lang="nl-NL"/>
          </a:p>
        </p:txBody>
      </p:sp>
    </p:spTree>
    <p:extLst>
      <p:ext uri="{BB962C8B-B14F-4D97-AF65-F5344CB8AC3E}">
        <p14:creationId xmlns:p14="http://schemas.microsoft.com/office/powerpoint/2010/main" val="1184670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Date Placeholder 2"/>
          <p:cNvSpPr>
            <a:spLocks noGrp="1"/>
          </p:cNvSpPr>
          <p:nvPr>
            <p:ph type="dt" sz="half" idx="10"/>
          </p:nvPr>
        </p:nvSpPr>
        <p:spPr/>
        <p:txBody>
          <a:bodyPr/>
          <a:lstStyle/>
          <a:p>
            <a:fld id="{3F356649-94ED-4D81-82A5-A342342384DA}" type="datetimeFigureOut">
              <a:rPr lang="nl-NL" smtClean="0"/>
              <a:t>14-6-2018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20BA7747-FBA8-43EF-AD4F-7EE58E4D80EF}" type="slidenum">
              <a:rPr lang="nl-NL" smtClean="0"/>
              <a:t>‹nr.›</a:t>
            </a:fld>
            <a:endParaRPr lang="nl-NL"/>
          </a:p>
        </p:txBody>
      </p:sp>
    </p:spTree>
    <p:extLst>
      <p:ext uri="{BB962C8B-B14F-4D97-AF65-F5344CB8AC3E}">
        <p14:creationId xmlns:p14="http://schemas.microsoft.com/office/powerpoint/2010/main" val="3116586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356649-94ED-4D81-82A5-A342342384DA}" type="datetimeFigureOut">
              <a:rPr lang="nl-NL" smtClean="0"/>
              <a:t>14-6-2018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20BA7747-FBA8-43EF-AD4F-7EE58E4D80EF}" type="slidenum">
              <a:rPr lang="nl-NL" smtClean="0"/>
              <a:t>‹nr.›</a:t>
            </a:fld>
            <a:endParaRPr lang="nl-NL"/>
          </a:p>
        </p:txBody>
      </p:sp>
    </p:spTree>
    <p:extLst>
      <p:ext uri="{BB962C8B-B14F-4D97-AF65-F5344CB8AC3E}">
        <p14:creationId xmlns:p14="http://schemas.microsoft.com/office/powerpoint/2010/main" val="1051143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6733" y="1600200"/>
            <a:ext cx="6815667"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09601" y="1600200"/>
            <a:ext cx="4011084"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3F356649-94ED-4D81-82A5-A342342384DA}" type="datetimeFigureOut">
              <a:rPr lang="nl-NL" smtClean="0"/>
              <a:t>14-6-2018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20BA7747-FBA8-43EF-AD4F-7EE58E4D80EF}" type="slidenum">
              <a:rPr lang="nl-NL" smtClean="0"/>
              <a:t>‹nr.›</a:t>
            </a:fld>
            <a:endParaRPr lang="nl-NL"/>
          </a:p>
        </p:txBody>
      </p:sp>
      <p:sp>
        <p:nvSpPr>
          <p:cNvPr id="8" name="Title 7"/>
          <p:cNvSpPr>
            <a:spLocks noGrp="1"/>
          </p:cNvSpPr>
          <p:nvPr>
            <p:ph type="title"/>
          </p:nvPr>
        </p:nvSpPr>
        <p:spPr/>
        <p:txBody>
          <a:bodyPr/>
          <a:lstStyle/>
          <a:p>
            <a:r>
              <a:rPr lang="nl-NL" smtClean="0"/>
              <a:t>Klik om de stijl te bewerken</a:t>
            </a:r>
            <a:endParaRPr lang="en-US"/>
          </a:p>
        </p:txBody>
      </p:sp>
    </p:spTree>
    <p:extLst>
      <p:ext uri="{BB962C8B-B14F-4D97-AF65-F5344CB8AC3E}">
        <p14:creationId xmlns:p14="http://schemas.microsoft.com/office/powerpoint/2010/main" val="2121713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tangle 8"/>
          <p:cNvSpPr/>
          <p:nvPr/>
        </p:nvSpPr>
        <p:spPr>
          <a:xfrm>
            <a:off x="12001499" y="4846320"/>
            <a:ext cx="190501"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1" y="0"/>
            <a:ext cx="12001169"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a:p>
        </p:txBody>
      </p:sp>
      <p:sp>
        <p:nvSpPr>
          <p:cNvPr id="4" name="Text Placeholder 3"/>
          <p:cNvSpPr>
            <a:spLocks noGrp="1"/>
          </p:cNvSpPr>
          <p:nvPr>
            <p:ph type="body" sz="half" idx="2"/>
          </p:nvPr>
        </p:nvSpPr>
        <p:spPr>
          <a:xfrm>
            <a:off x="609600" y="5715000"/>
            <a:ext cx="108712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3F356649-94ED-4D81-82A5-A342342384DA}" type="datetimeFigureOut">
              <a:rPr lang="nl-NL" smtClean="0"/>
              <a:t>14-6-2018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20BA7747-FBA8-43EF-AD4F-7EE58E4D80EF}" type="slidenum">
              <a:rPr lang="nl-NL" smtClean="0"/>
              <a:t>‹nr.›</a:t>
            </a:fld>
            <a:endParaRPr lang="nl-NL"/>
          </a:p>
        </p:txBody>
      </p:sp>
      <p:sp>
        <p:nvSpPr>
          <p:cNvPr id="8" name="Title 7"/>
          <p:cNvSpPr>
            <a:spLocks noGrp="1"/>
          </p:cNvSpPr>
          <p:nvPr>
            <p:ph type="title"/>
          </p:nvPr>
        </p:nvSpPr>
        <p:spPr>
          <a:xfrm>
            <a:off x="609600" y="4953000"/>
            <a:ext cx="10871200" cy="762000"/>
          </a:xfrm>
        </p:spPr>
        <p:txBody>
          <a:bodyPr anchor="t">
            <a:normAutofit/>
          </a:bodyPr>
          <a:lstStyle>
            <a:lvl1pPr>
              <a:defRPr sz="3200"/>
            </a:lvl1pPr>
          </a:lstStyle>
          <a:p>
            <a:r>
              <a:rPr lang="nl-NL" smtClean="0"/>
              <a:t>Klik om de stijl te bewerken</a:t>
            </a:r>
            <a:endParaRPr lang="en-US" dirty="0"/>
          </a:p>
        </p:txBody>
      </p:sp>
      <p:sp>
        <p:nvSpPr>
          <p:cNvPr id="10" name="Rectangle 9"/>
          <p:cNvSpPr/>
          <p:nvPr/>
        </p:nvSpPr>
        <p:spPr>
          <a:xfrm>
            <a:off x="12001499" y="0"/>
            <a:ext cx="190501"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72028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152718"/>
            <a:ext cx="7721600" cy="1371600"/>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609600" y="1752601"/>
            <a:ext cx="10160000" cy="43735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609600" y="6172201"/>
            <a:ext cx="4572000" cy="304800"/>
          </a:xfrm>
          <a:prstGeom prst="rect">
            <a:avLst/>
          </a:prstGeom>
        </p:spPr>
        <p:txBody>
          <a:bodyPr vert="horz" lIns="91440" tIns="45720" rIns="91440" bIns="0" rtlCol="0" anchor="b"/>
          <a:lstStyle>
            <a:lvl1pPr algn="l">
              <a:defRPr sz="1000">
                <a:solidFill>
                  <a:schemeClr val="tx1"/>
                </a:solidFill>
              </a:defRPr>
            </a:lvl1pPr>
          </a:lstStyle>
          <a:p>
            <a:fld id="{3F356649-94ED-4D81-82A5-A342342384DA}" type="datetimeFigureOut">
              <a:rPr lang="nl-NL" smtClean="0"/>
              <a:t>14-6-2018</a:t>
            </a:fld>
            <a:endParaRPr lang="nl-NL"/>
          </a:p>
        </p:txBody>
      </p:sp>
      <p:sp>
        <p:nvSpPr>
          <p:cNvPr id="5" name="Footer Placeholder 4"/>
          <p:cNvSpPr>
            <a:spLocks noGrp="1"/>
          </p:cNvSpPr>
          <p:nvPr>
            <p:ph type="ftr" sz="quarter" idx="3"/>
          </p:nvPr>
        </p:nvSpPr>
        <p:spPr>
          <a:xfrm>
            <a:off x="609600" y="6492876"/>
            <a:ext cx="4572000" cy="283845"/>
          </a:xfrm>
          <a:prstGeom prst="rect">
            <a:avLst/>
          </a:prstGeom>
        </p:spPr>
        <p:txBody>
          <a:bodyPr vert="horz" lIns="91440" tIns="45720" rIns="91440" bIns="45720" rtlCol="0" anchor="t"/>
          <a:lstStyle>
            <a:lvl1pPr algn="l">
              <a:defRPr sz="1000">
                <a:solidFill>
                  <a:schemeClr val="tx1"/>
                </a:solidFill>
              </a:defRPr>
            </a:lvl1pPr>
          </a:lstStyle>
          <a:p>
            <a:endParaRPr lang="nl-NL"/>
          </a:p>
        </p:txBody>
      </p:sp>
      <p:sp>
        <p:nvSpPr>
          <p:cNvPr id="6" name="Slide Number Placeholder 5"/>
          <p:cNvSpPr>
            <a:spLocks noGrp="1"/>
          </p:cNvSpPr>
          <p:nvPr>
            <p:ph type="sldNum" sz="quarter" idx="4"/>
          </p:nvPr>
        </p:nvSpPr>
        <p:spPr>
          <a:xfrm rot="16200000">
            <a:off x="11189124" y="5824644"/>
            <a:ext cx="1315721" cy="486833"/>
          </a:xfrm>
          <a:prstGeom prst="rect">
            <a:avLst/>
          </a:prstGeom>
        </p:spPr>
        <p:txBody>
          <a:bodyPr vert="horz" lIns="91440" tIns="45720" rIns="91440" bIns="45720" rtlCol="0" anchor="ctr"/>
          <a:lstStyle>
            <a:lvl1pPr algn="l">
              <a:defRPr sz="2400" b="1">
                <a:solidFill>
                  <a:schemeClr val="tx2"/>
                </a:solidFill>
              </a:defRPr>
            </a:lvl1pPr>
          </a:lstStyle>
          <a:p>
            <a:fld id="{20BA7747-FBA8-43EF-AD4F-7EE58E4D80EF}" type="slidenum">
              <a:rPr lang="nl-NL" smtClean="0"/>
              <a:t>‹nr.›</a:t>
            </a:fld>
            <a:endParaRPr lang="nl-NL"/>
          </a:p>
        </p:txBody>
      </p:sp>
      <p:sp>
        <p:nvSpPr>
          <p:cNvPr id="7" name="Rectangle 6"/>
          <p:cNvSpPr/>
          <p:nvPr/>
        </p:nvSpPr>
        <p:spPr>
          <a:xfrm>
            <a:off x="12001499" y="0"/>
            <a:ext cx="190501"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12001499" y="1371600"/>
            <a:ext cx="190501"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204150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BPV%20opdrachten%20lj%201.pptx" TargetMode="External"/><Relationship Id="rId2" Type="http://schemas.openxmlformats.org/officeDocument/2006/relationships/hyperlink" Target="BPV%20introductie%20lj%201.pp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BPV%20opdrachten%20lj%201.pptx" TargetMode="External"/><Relationship Id="rId2" Type="http://schemas.openxmlformats.org/officeDocument/2006/relationships/hyperlink" Target="https://npcg.sharepoint.com/sites/np-klasdb1b/Gedeelde%20%20documenten/Forms/AllItems.aspx?id=/sites/np-klasdb1b/Gedeelde%20%20documenten/E-%20learning" TargetMode="External"/><Relationship Id="rId1" Type="http://schemas.openxmlformats.org/officeDocument/2006/relationships/slideLayout" Target="../slideLayouts/slideLayout2.xml"/><Relationship Id="rId5" Type="http://schemas.openxmlformats.org/officeDocument/2006/relationships/hyperlink" Target="https://maken.wikiwijs.nl/105448/BPV_1" TargetMode="External"/><Relationship Id="rId4" Type="http://schemas.openxmlformats.org/officeDocument/2006/relationships/hyperlink" Target="BPV%20portfolio%20BOL%20P3%20Facilitair%20jr1.docx"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BPV%20boek%20Dienstverlening%20breed%202017-2018.doc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81200" y="152718"/>
            <a:ext cx="6923112" cy="1371600"/>
          </a:xfrm>
        </p:spPr>
        <p:txBody>
          <a:bodyPr>
            <a:normAutofit fontScale="90000"/>
          </a:bodyPr>
          <a:lstStyle/>
          <a:p>
            <a:r>
              <a:rPr lang="nl-NL" dirty="0" smtClean="0"/>
              <a:t>Dienstverlener Breed </a:t>
            </a:r>
            <a:r>
              <a:rPr lang="nl-NL" dirty="0" err="1" smtClean="0"/>
              <a:t>lj</a:t>
            </a:r>
            <a:r>
              <a:rPr lang="nl-NL" dirty="0" smtClean="0"/>
              <a:t> 1</a:t>
            </a:r>
            <a:br>
              <a:rPr lang="nl-NL" dirty="0" smtClean="0"/>
            </a:br>
            <a:r>
              <a:rPr lang="nl-NL" dirty="0" smtClean="0"/>
              <a:t>BPV</a:t>
            </a:r>
            <a:r>
              <a:rPr lang="nl-NL" dirty="0" smtClean="0"/>
              <a:t/>
            </a:r>
            <a:br>
              <a:rPr lang="nl-NL" dirty="0" smtClean="0"/>
            </a:br>
            <a:r>
              <a:rPr lang="nl-NL" dirty="0" smtClean="0"/>
              <a:t>2017 </a:t>
            </a:r>
            <a:r>
              <a:rPr lang="nl-NL" dirty="0" smtClean="0"/>
              <a:t>/ </a:t>
            </a:r>
            <a:r>
              <a:rPr lang="nl-NL" dirty="0" smtClean="0"/>
              <a:t>2018</a:t>
            </a:r>
            <a:endParaRPr lang="nl-NL" dirty="0"/>
          </a:p>
        </p:txBody>
      </p:sp>
      <p:sp>
        <p:nvSpPr>
          <p:cNvPr id="3" name="Tijdelijke aanduiding voor inhoud 2"/>
          <p:cNvSpPr>
            <a:spLocks noGrp="1"/>
          </p:cNvSpPr>
          <p:nvPr>
            <p:ph idx="1"/>
          </p:nvPr>
        </p:nvSpPr>
        <p:spPr/>
        <p:txBody>
          <a:bodyPr/>
          <a:lstStyle/>
          <a:p>
            <a:endParaRPr lang="nl-NL" dirty="0" smtClean="0"/>
          </a:p>
          <a:p>
            <a:endParaRPr lang="nl-NL" dirty="0" smtClean="0"/>
          </a:p>
          <a:p>
            <a:r>
              <a:rPr lang="nl-NL" sz="2400" dirty="0" err="1"/>
              <a:t>Harma</a:t>
            </a:r>
            <a:r>
              <a:rPr lang="nl-NL" sz="2400" dirty="0"/>
              <a:t> ten Hof, docent</a:t>
            </a:r>
          </a:p>
          <a:p>
            <a:r>
              <a:rPr lang="nl-NL" sz="2400" dirty="0"/>
              <a:t>Irma Corovic, docent </a:t>
            </a:r>
          </a:p>
          <a:p>
            <a:endParaRPr lang="nl-NL" dirty="0"/>
          </a:p>
          <a:p>
            <a:endParaRPr lang="nl-NL" dirty="0" smtClean="0"/>
          </a:p>
          <a:p>
            <a:r>
              <a:rPr lang="nl-NL" sz="1800" dirty="0"/>
              <a:t>Datum: november 2017</a:t>
            </a:r>
          </a:p>
          <a:p>
            <a:r>
              <a:rPr lang="nl-NL" sz="1800" dirty="0"/>
              <a:t>Noorderpoort, Winschoten</a:t>
            </a:r>
            <a:endParaRPr lang="nl-NL" sz="1800" dirty="0"/>
          </a:p>
        </p:txBody>
      </p:sp>
    </p:spTree>
    <p:extLst>
      <p:ext uri="{BB962C8B-B14F-4D97-AF65-F5344CB8AC3E}">
        <p14:creationId xmlns:p14="http://schemas.microsoft.com/office/powerpoint/2010/main" val="29384271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1.11 BPV</a:t>
            </a:r>
            <a:endParaRPr lang="nl-NL" dirty="0"/>
          </a:p>
        </p:txBody>
      </p:sp>
      <p:sp>
        <p:nvSpPr>
          <p:cNvPr id="3" name="Tijdelijke aanduiding voor inhoud 2"/>
          <p:cNvSpPr>
            <a:spLocks noGrp="1"/>
          </p:cNvSpPr>
          <p:nvPr>
            <p:ph idx="1"/>
          </p:nvPr>
        </p:nvSpPr>
        <p:spPr/>
        <p:txBody>
          <a:bodyPr/>
          <a:lstStyle/>
          <a:p>
            <a:endParaRPr lang="nl-NL" dirty="0"/>
          </a:p>
          <a:p>
            <a:pPr marL="342900" indent="-342900">
              <a:buFont typeface="Wingdings" panose="05000000000000000000" pitchFamily="2" charset="2"/>
              <a:buChar char="§"/>
            </a:pPr>
            <a:endParaRPr lang="nl-NL" sz="1600" b="0" dirty="0"/>
          </a:p>
          <a:p>
            <a:pPr marL="342900" indent="-342900">
              <a:buFont typeface="Wingdings" panose="05000000000000000000" pitchFamily="2" charset="2"/>
              <a:buChar char="§"/>
            </a:pPr>
            <a:r>
              <a:rPr lang="nl-NL" sz="1600" b="0" dirty="0"/>
              <a:t>De studenten worden voorgelicht over de mogelijkheden van de stage door middel van een introductiebijeenkomst die gepresenteerd wordt aan de hand van </a:t>
            </a:r>
            <a:r>
              <a:rPr lang="nl-NL" sz="1600" b="0" dirty="0">
                <a:hlinkClick r:id="rId2" action="ppaction://hlinkpres?slideindex=1&amp;slidetitle="/>
              </a:rPr>
              <a:t>PowerPoint</a:t>
            </a:r>
            <a:r>
              <a:rPr lang="nl-NL" sz="1600" b="0" dirty="0"/>
              <a:t> presentatie. </a:t>
            </a:r>
          </a:p>
          <a:p>
            <a:pPr marL="342900" indent="-342900">
              <a:buFont typeface="Wingdings" panose="05000000000000000000" pitchFamily="2" charset="2"/>
              <a:buChar char="§"/>
            </a:pPr>
            <a:r>
              <a:rPr lang="nl-NL" sz="1600" b="0" dirty="0"/>
              <a:t>Voordat studenten op stage gaan worden de </a:t>
            </a:r>
            <a:r>
              <a:rPr lang="nl-NL" sz="1600" b="0" dirty="0">
                <a:hlinkClick r:id="rId3" action="ppaction://hlinkpres?slideindex=1&amp;slidetitle="/>
              </a:rPr>
              <a:t>BPV opdrachten </a:t>
            </a:r>
            <a:r>
              <a:rPr lang="nl-NL" sz="1600" b="0" dirty="0"/>
              <a:t>klassikaal uitgelegd en besproken.</a:t>
            </a:r>
          </a:p>
          <a:p>
            <a:pPr marL="342900" indent="-342900">
              <a:buFont typeface="Wingdings" panose="05000000000000000000" pitchFamily="2" charset="2"/>
              <a:buChar char="§"/>
            </a:pPr>
            <a:r>
              <a:rPr lang="nl-NL" sz="1600" b="0" dirty="0"/>
              <a:t>De </a:t>
            </a:r>
            <a:r>
              <a:rPr lang="nl-NL" sz="1600" b="0" dirty="0"/>
              <a:t>docenten van DB hebben ter voorbereiding op de BPV lessen in carrousel o.a. sollicitatietraining gegeven en kwaliteitenspel gedaan. </a:t>
            </a:r>
          </a:p>
          <a:p>
            <a:endParaRPr lang="nl-NL" dirty="0"/>
          </a:p>
        </p:txBody>
      </p:sp>
    </p:spTree>
    <p:extLst>
      <p:ext uri="{BB962C8B-B14F-4D97-AF65-F5344CB8AC3E}">
        <p14:creationId xmlns:p14="http://schemas.microsoft.com/office/powerpoint/2010/main" val="22472311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1.12 BPV plaatsing</a:t>
            </a:r>
            <a:endParaRPr lang="nl-NL" dirty="0"/>
          </a:p>
        </p:txBody>
      </p:sp>
      <p:sp>
        <p:nvSpPr>
          <p:cNvPr id="3" name="Tijdelijke aanduiding voor inhoud 2"/>
          <p:cNvSpPr>
            <a:spLocks noGrp="1"/>
          </p:cNvSpPr>
          <p:nvPr>
            <p:ph idx="1"/>
          </p:nvPr>
        </p:nvSpPr>
        <p:spPr/>
        <p:txBody>
          <a:bodyPr>
            <a:normAutofit/>
          </a:bodyPr>
          <a:lstStyle/>
          <a:p>
            <a:endParaRPr lang="nl-NL" dirty="0"/>
          </a:p>
          <a:p>
            <a:pPr marL="342900" indent="-342900">
              <a:buFont typeface="Arial" panose="020B0604020202020204" pitchFamily="34" charset="0"/>
              <a:buChar char="•"/>
            </a:pPr>
            <a:r>
              <a:rPr lang="nl-NL" sz="1900" b="0" dirty="0"/>
              <a:t>De studenten hebben de mogelijkheid om zelf een stage organisatie te zoeken. Zodoende stimuleren wij een onderzoekende houding en motiveren we studenten een passende organisatie naar hun wensen en behoeften te vinden. </a:t>
            </a:r>
          </a:p>
          <a:p>
            <a:pPr marL="342900" indent="-342900">
              <a:buFont typeface="Arial" panose="020B0604020202020204" pitchFamily="34" charset="0"/>
              <a:buChar char="•"/>
            </a:pPr>
            <a:r>
              <a:rPr lang="nl-NL" sz="1900" b="0" dirty="0"/>
              <a:t>Indien student er zelf niet uitkomt of problemen ervaart bij het zoeken van een passende stageplek, hebben de slb’ers hun eigen grote netwerk waar ze studenten altijd kunnen plaatsen. </a:t>
            </a:r>
          </a:p>
          <a:p>
            <a:pPr marL="342900" indent="-342900">
              <a:buFont typeface="Wingdings" panose="05000000000000000000" pitchFamily="2" charset="2"/>
              <a:buChar char="§"/>
            </a:pPr>
            <a:r>
              <a:rPr lang="nl-NL" sz="1900" b="0" dirty="0"/>
              <a:t>Studenten </a:t>
            </a:r>
            <a:r>
              <a:rPr lang="nl-NL" sz="1900" b="0" dirty="0"/>
              <a:t>voeren de beroepspraktijkvorming uit op een door een bij de opleiding en de leerwensen en –mogelijkheden passende en erkende </a:t>
            </a:r>
            <a:r>
              <a:rPr lang="nl-NL" sz="1900" b="0" dirty="0" err="1"/>
              <a:t>bpv</a:t>
            </a:r>
            <a:r>
              <a:rPr lang="nl-NL" sz="1900" b="0" dirty="0"/>
              <a:t>-plaats</a:t>
            </a:r>
          </a:p>
          <a:p>
            <a:pPr marL="342900" indent="-342900">
              <a:buFont typeface="Wingdings" panose="05000000000000000000" pitchFamily="2" charset="2"/>
              <a:buChar char="§"/>
            </a:pPr>
            <a:r>
              <a:rPr lang="nl-NL" sz="1900" b="0" dirty="0"/>
              <a:t>In het leerbedrijf voeren zij werkzaamheden uit en maken zij </a:t>
            </a:r>
            <a:r>
              <a:rPr lang="nl-NL" sz="1900" b="0" dirty="0">
                <a:hlinkClick r:id="rId2"/>
              </a:rPr>
              <a:t>E- </a:t>
            </a:r>
            <a:r>
              <a:rPr lang="nl-NL" sz="1900" b="0" dirty="0" err="1">
                <a:hlinkClick r:id="rId2"/>
              </a:rPr>
              <a:t>learnings</a:t>
            </a:r>
            <a:r>
              <a:rPr lang="nl-NL" sz="1900" b="0" dirty="0">
                <a:hlinkClick r:id="rId2"/>
              </a:rPr>
              <a:t> </a:t>
            </a:r>
            <a:r>
              <a:rPr lang="nl-NL" sz="1900" b="0" dirty="0"/>
              <a:t>en </a:t>
            </a:r>
            <a:r>
              <a:rPr lang="nl-NL" sz="1900" b="0" dirty="0">
                <a:hlinkClick r:id="rId3" action="ppaction://hlinkpres?slideindex=1&amp;slidetitle="/>
              </a:rPr>
              <a:t>BPV opdrachten</a:t>
            </a:r>
            <a:r>
              <a:rPr lang="nl-NL" sz="1900" b="0" dirty="0">
                <a:hlinkClick r:id="rId4" action="ppaction://hlinkfile"/>
              </a:rPr>
              <a:t> </a:t>
            </a:r>
            <a:r>
              <a:rPr lang="nl-NL" sz="1900" b="0" dirty="0"/>
              <a:t>d</a:t>
            </a:r>
            <a:r>
              <a:rPr lang="nl-NL" sz="1900" b="0" dirty="0"/>
              <a:t>ie passend zijn bij de opleiding van DB breed</a:t>
            </a:r>
            <a:r>
              <a:rPr lang="nl-NL" sz="1900" b="0" dirty="0" smtClean="0"/>
              <a:t>. Alle informatie over BPV is ook te vinden in de </a:t>
            </a:r>
            <a:r>
              <a:rPr lang="nl-NL" sz="1900" b="0" dirty="0" smtClean="0">
                <a:hlinkClick r:id="rId5"/>
              </a:rPr>
              <a:t>wiki</a:t>
            </a:r>
            <a:r>
              <a:rPr lang="nl-NL" sz="1900" b="0" dirty="0" smtClean="0"/>
              <a:t> van de opleiding.</a:t>
            </a:r>
            <a:endParaRPr lang="nl-NL" dirty="0"/>
          </a:p>
          <a:p>
            <a:endParaRPr lang="nl-NL" dirty="0"/>
          </a:p>
          <a:p>
            <a:endParaRPr lang="nl-NL" dirty="0"/>
          </a:p>
        </p:txBody>
      </p:sp>
    </p:spTree>
    <p:extLst>
      <p:ext uri="{BB962C8B-B14F-4D97-AF65-F5344CB8AC3E}">
        <p14:creationId xmlns:p14="http://schemas.microsoft.com/office/powerpoint/2010/main" val="32312911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1.13 BPV begeleiding door het bedrijf &amp; de opleiding</a:t>
            </a:r>
            <a:endParaRPr lang="nl-NL" dirty="0"/>
          </a:p>
        </p:txBody>
      </p:sp>
      <p:sp>
        <p:nvSpPr>
          <p:cNvPr id="3" name="Tijdelijke aanduiding voor inhoud 2"/>
          <p:cNvSpPr>
            <a:spLocks noGrp="1"/>
          </p:cNvSpPr>
          <p:nvPr>
            <p:ph idx="1"/>
          </p:nvPr>
        </p:nvSpPr>
        <p:spPr/>
        <p:txBody>
          <a:bodyPr>
            <a:normAutofit/>
          </a:bodyPr>
          <a:lstStyle/>
          <a:p>
            <a:pPr marL="285750" indent="-285750">
              <a:buFont typeface="Wingdings" panose="05000000000000000000" pitchFamily="2" charset="2"/>
              <a:buChar char="§"/>
            </a:pPr>
            <a:r>
              <a:rPr lang="nl-NL" sz="1600" b="0" dirty="0"/>
              <a:t>In de </a:t>
            </a:r>
            <a:r>
              <a:rPr lang="nl-NL" sz="1600" b="0" dirty="0">
                <a:hlinkClick r:id="rId2" action="ppaction://hlinkfile"/>
              </a:rPr>
              <a:t>BPV gids </a:t>
            </a:r>
            <a:r>
              <a:rPr lang="nl-NL" sz="1600" b="0" dirty="0"/>
              <a:t>staat beschreven wat de opleiding verwacht van de begeleiding vanuit het bedrijf. De BPV docenten hebben met alle BPV begeleiders een startgesprek gehad en hierin zijn de verwachting t.a.v. de begeleiding ook ter sprake gekomen </a:t>
            </a:r>
          </a:p>
          <a:p>
            <a:pPr marL="285750" indent="-285750">
              <a:buFont typeface="Wingdings" panose="05000000000000000000" pitchFamily="2" charset="2"/>
              <a:buChar char="§"/>
            </a:pPr>
            <a:r>
              <a:rPr lang="nl-NL" sz="1600" b="0" dirty="0"/>
              <a:t>De begeleiding is afgestemd op het niveau van de leerling waarin o.a. het doel is toe te werken naar zelfstandigheid gekoppeld aan de beroepshouding.</a:t>
            </a:r>
          </a:p>
          <a:p>
            <a:pPr marL="285750" indent="-285750">
              <a:buFont typeface="Wingdings" panose="05000000000000000000" pitchFamily="2" charset="2"/>
              <a:buChar char="§"/>
            </a:pPr>
            <a:r>
              <a:rPr lang="nl-NL" sz="1600" b="0" dirty="0"/>
              <a:t>Door intensief contact met het BPV bedrijf is de opleiding goed op de hoogte van de voortgang van de leerling in de BPV. </a:t>
            </a:r>
          </a:p>
          <a:p>
            <a:pPr marL="285750" indent="-285750">
              <a:buFont typeface="Wingdings" panose="05000000000000000000" pitchFamily="2" charset="2"/>
              <a:buChar char="§"/>
            </a:pPr>
            <a:r>
              <a:rPr lang="nl-NL" sz="1600" b="0" dirty="0"/>
              <a:t>De afspraken met de BPV bedrijven is dat ze ten alle tijden contact kunnen zoeken met de BPV docenten, de docenten </a:t>
            </a:r>
            <a:r>
              <a:rPr lang="nl-NL" sz="1600" b="0" dirty="0"/>
              <a:t>zijn iedere dag beschikbaar voor eventuele vragen. Er is op ieder werkdag een BPV docent aanwezig en hebben beide twee dagen de tijd om stage bezoeken af te leggen. Hierdoor </a:t>
            </a:r>
            <a:r>
              <a:rPr lang="nl-NL" sz="1600" b="0" dirty="0"/>
              <a:t>kunnen de knelpunten tijdig opgepakt worden.</a:t>
            </a:r>
          </a:p>
          <a:p>
            <a:endParaRPr lang="nl-NL" dirty="0"/>
          </a:p>
          <a:p>
            <a:endParaRPr lang="nl-NL" dirty="0"/>
          </a:p>
        </p:txBody>
      </p:sp>
    </p:spTree>
    <p:extLst>
      <p:ext uri="{BB962C8B-B14F-4D97-AF65-F5344CB8AC3E}">
        <p14:creationId xmlns:p14="http://schemas.microsoft.com/office/powerpoint/2010/main" val="22075396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81200" y="152718"/>
            <a:ext cx="7283152" cy="1371600"/>
          </a:xfrm>
        </p:spPr>
        <p:txBody>
          <a:bodyPr>
            <a:normAutofit/>
          </a:bodyPr>
          <a:lstStyle/>
          <a:p>
            <a:r>
              <a:rPr lang="nl-NL" dirty="0" smtClean="0"/>
              <a:t>Tot zo ver Dienstverlening breed</a:t>
            </a:r>
            <a:endParaRPr lang="nl-NL"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127821" y="1752600"/>
            <a:ext cx="5123557" cy="4373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323114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eel">
  <a:themeElements>
    <a:clrScheme name="Essentiee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e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e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TotalTime>
  <Words>378</Words>
  <Application>Microsoft Office PowerPoint</Application>
  <PresentationFormat>Breedbeeld</PresentationFormat>
  <Paragraphs>27</Paragraphs>
  <Slides>5</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Arial</vt:lpstr>
      <vt:lpstr>Arial Black</vt:lpstr>
      <vt:lpstr>Wingdings</vt:lpstr>
      <vt:lpstr>Essentieel</vt:lpstr>
      <vt:lpstr>Dienstverlener Breed lj 1 BPV 2017 / 2018</vt:lpstr>
      <vt:lpstr>1.11 BPV</vt:lpstr>
      <vt:lpstr>1.12 BPV plaatsing</vt:lpstr>
      <vt:lpstr>1.13 BPV begeleiding door het bedrijf &amp; de opleiding</vt:lpstr>
      <vt:lpstr>Tot zo ver Dienstverlening breed</vt:lpstr>
    </vt:vector>
  </TitlesOfParts>
  <Company>Noorderpoort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Dienstverlener Breed lj 1 BPV 2017 / 2018</dc:title>
  <dc:creator>Ciska Plas - Waarsing</dc:creator>
  <cp:lastModifiedBy>Ciska Plas - Waarsing</cp:lastModifiedBy>
  <cp:revision>3</cp:revision>
  <dcterms:created xsi:type="dcterms:W3CDTF">2018-06-14T09:11:17Z</dcterms:created>
  <dcterms:modified xsi:type="dcterms:W3CDTF">2018-06-14T09:27:02Z</dcterms:modified>
</cp:coreProperties>
</file>